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86" r:id="rId10"/>
    <p:sldId id="287" r:id="rId11"/>
    <p:sldId id="264" r:id="rId12"/>
    <p:sldId id="269" r:id="rId13"/>
    <p:sldId id="270" r:id="rId14"/>
    <p:sldId id="271" r:id="rId15"/>
    <p:sldId id="272" r:id="rId16"/>
    <p:sldId id="273" r:id="rId17"/>
    <p:sldId id="274" r:id="rId18"/>
    <p:sldId id="277" r:id="rId19"/>
    <p:sldId id="265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66" r:id="rId29"/>
    <p:sldId id="267" r:id="rId30"/>
    <p:sldId id="268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0"/>
    <p:restoredTop sz="94650"/>
  </p:normalViewPr>
  <p:slideViewPr>
    <p:cSldViewPr snapToGrid="0" snapToObjects="1">
      <p:cViewPr varScale="1">
        <p:scale>
          <a:sx n="84" d="100"/>
          <a:sy n="84" d="100"/>
        </p:scale>
        <p:origin x="-1613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Kraemer" userId="b457d681-bc3b-4003-9dd0-166436b91f87" providerId="ADAL" clId="{C218B2ED-137C-5548-8F78-D4102247E4B2}"/>
    <pc:docChg chg="undo custSel addSld modSld">
      <pc:chgData name="Fabio Kraemer" userId="b457d681-bc3b-4003-9dd0-166436b91f87" providerId="ADAL" clId="{C218B2ED-137C-5548-8F78-D4102247E4B2}" dt="2019-01-06T09:46:10.580" v="2119" actId="20577"/>
      <pc:docMkLst>
        <pc:docMk/>
      </pc:docMkLst>
      <pc:sldChg chg="modSp new mod modClrScheme chgLayout">
        <pc:chgData name="Fabio Kraemer" userId="b457d681-bc3b-4003-9dd0-166436b91f87" providerId="ADAL" clId="{C218B2ED-137C-5548-8F78-D4102247E4B2}" dt="2019-01-06T09:16:53.171" v="322" actId="20577"/>
        <pc:sldMkLst>
          <pc:docMk/>
          <pc:sldMk cId="593507290" sldId="269"/>
        </pc:sldMkLst>
        <pc:spChg chg="mod ord">
          <ac:chgData name="Fabio Kraemer" userId="b457d681-bc3b-4003-9dd0-166436b91f87" providerId="ADAL" clId="{C218B2ED-137C-5548-8F78-D4102247E4B2}" dt="2019-01-06T09:11:45.870" v="32" actId="20577"/>
          <ac:spMkLst>
            <pc:docMk/>
            <pc:sldMk cId="593507290" sldId="269"/>
            <ac:spMk id="2" creationId="{27E25A54-74D1-0545-B7A0-9BB1607DC501}"/>
          </ac:spMkLst>
        </pc:spChg>
        <pc:spChg chg="mod ord">
          <ac:chgData name="Fabio Kraemer" userId="b457d681-bc3b-4003-9dd0-166436b91f87" providerId="ADAL" clId="{C218B2ED-137C-5548-8F78-D4102247E4B2}" dt="2019-01-06T09:16:53.171" v="322" actId="20577"/>
          <ac:spMkLst>
            <pc:docMk/>
            <pc:sldMk cId="593507290" sldId="269"/>
            <ac:spMk id="3" creationId="{451180E5-5171-CF47-9D5C-1D3A241112F5}"/>
          </ac:spMkLst>
        </pc:spChg>
        <pc:spChg chg="mod ord">
          <ac:chgData name="Fabio Kraemer" userId="b457d681-bc3b-4003-9dd0-166436b91f87" providerId="ADAL" clId="{C218B2ED-137C-5548-8F78-D4102247E4B2}" dt="2019-01-06T09:09:57.562" v="1" actId="700"/>
          <ac:spMkLst>
            <pc:docMk/>
            <pc:sldMk cId="593507290" sldId="269"/>
            <ac:spMk id="4" creationId="{5F63F9BD-10C8-CC4D-8193-72FF9D16C35E}"/>
          </ac:spMkLst>
        </pc:spChg>
      </pc:sldChg>
      <pc:sldChg chg="modSp new">
        <pc:chgData name="Fabio Kraemer" userId="b457d681-bc3b-4003-9dd0-166436b91f87" providerId="ADAL" clId="{C218B2ED-137C-5548-8F78-D4102247E4B2}" dt="2019-01-06T09:19:41.930" v="490" actId="20577"/>
        <pc:sldMkLst>
          <pc:docMk/>
          <pc:sldMk cId="2333535900" sldId="270"/>
        </pc:sldMkLst>
        <pc:spChg chg="mod">
          <ac:chgData name="Fabio Kraemer" userId="b457d681-bc3b-4003-9dd0-166436b91f87" providerId="ADAL" clId="{C218B2ED-137C-5548-8F78-D4102247E4B2}" dt="2019-01-06T09:17:20.754" v="334" actId="20577"/>
          <ac:spMkLst>
            <pc:docMk/>
            <pc:sldMk cId="2333535900" sldId="270"/>
            <ac:spMk id="2" creationId="{08CC00E9-AAB9-DB4C-A303-D852E74C450A}"/>
          </ac:spMkLst>
        </pc:spChg>
        <pc:spChg chg="mod">
          <ac:chgData name="Fabio Kraemer" userId="b457d681-bc3b-4003-9dd0-166436b91f87" providerId="ADAL" clId="{C218B2ED-137C-5548-8F78-D4102247E4B2}" dt="2019-01-06T09:19:41.930" v="490" actId="20577"/>
          <ac:spMkLst>
            <pc:docMk/>
            <pc:sldMk cId="2333535900" sldId="270"/>
            <ac:spMk id="3" creationId="{8AAEF6F5-9123-9443-9065-F8B892554B32}"/>
          </ac:spMkLst>
        </pc:spChg>
      </pc:sldChg>
      <pc:sldChg chg="modSp new">
        <pc:chgData name="Fabio Kraemer" userId="b457d681-bc3b-4003-9dd0-166436b91f87" providerId="ADAL" clId="{C218B2ED-137C-5548-8F78-D4102247E4B2}" dt="2019-01-06T09:29:09.756" v="1072" actId="20577"/>
        <pc:sldMkLst>
          <pc:docMk/>
          <pc:sldMk cId="3686618760" sldId="271"/>
        </pc:sldMkLst>
        <pc:spChg chg="mod">
          <ac:chgData name="Fabio Kraemer" userId="b457d681-bc3b-4003-9dd0-166436b91f87" providerId="ADAL" clId="{C218B2ED-137C-5548-8F78-D4102247E4B2}" dt="2019-01-06T09:23:11.519" v="679" actId="20577"/>
          <ac:spMkLst>
            <pc:docMk/>
            <pc:sldMk cId="3686618760" sldId="271"/>
            <ac:spMk id="2" creationId="{C40E9EC0-648C-D44B-B732-B7A9DB9EBFCE}"/>
          </ac:spMkLst>
        </pc:spChg>
        <pc:spChg chg="mod">
          <ac:chgData name="Fabio Kraemer" userId="b457d681-bc3b-4003-9dd0-166436b91f87" providerId="ADAL" clId="{C218B2ED-137C-5548-8F78-D4102247E4B2}" dt="2019-01-06T09:29:09.756" v="1072" actId="20577"/>
          <ac:spMkLst>
            <pc:docMk/>
            <pc:sldMk cId="3686618760" sldId="271"/>
            <ac:spMk id="3" creationId="{145782F2-CFA6-E84A-8C5F-DCCDFBACE868}"/>
          </ac:spMkLst>
        </pc:spChg>
      </pc:sldChg>
      <pc:sldChg chg="modSp new">
        <pc:chgData name="Fabio Kraemer" userId="b457d681-bc3b-4003-9dd0-166436b91f87" providerId="ADAL" clId="{C218B2ED-137C-5548-8F78-D4102247E4B2}" dt="2019-01-06T09:36:21.584" v="1410" actId="20577"/>
        <pc:sldMkLst>
          <pc:docMk/>
          <pc:sldMk cId="711527976" sldId="272"/>
        </pc:sldMkLst>
        <pc:spChg chg="mod">
          <ac:chgData name="Fabio Kraemer" userId="b457d681-bc3b-4003-9dd0-166436b91f87" providerId="ADAL" clId="{C218B2ED-137C-5548-8F78-D4102247E4B2}" dt="2019-01-06T09:20:36.051" v="517" actId="20577"/>
          <ac:spMkLst>
            <pc:docMk/>
            <pc:sldMk cId="711527976" sldId="272"/>
            <ac:spMk id="2" creationId="{3E44D2FA-3705-1C4E-A8BB-042AF1ECB244}"/>
          </ac:spMkLst>
        </pc:spChg>
        <pc:spChg chg="mod">
          <ac:chgData name="Fabio Kraemer" userId="b457d681-bc3b-4003-9dd0-166436b91f87" providerId="ADAL" clId="{C218B2ED-137C-5548-8F78-D4102247E4B2}" dt="2019-01-06T09:36:21.584" v="1410" actId="20577"/>
          <ac:spMkLst>
            <pc:docMk/>
            <pc:sldMk cId="711527976" sldId="272"/>
            <ac:spMk id="3" creationId="{33918F92-717C-4842-BDB1-60CB63F5968B}"/>
          </ac:spMkLst>
        </pc:spChg>
      </pc:sldChg>
      <pc:sldChg chg="modSp new">
        <pc:chgData name="Fabio Kraemer" userId="b457d681-bc3b-4003-9dd0-166436b91f87" providerId="ADAL" clId="{C218B2ED-137C-5548-8F78-D4102247E4B2}" dt="2019-01-06T09:46:10.580" v="2119" actId="20577"/>
        <pc:sldMkLst>
          <pc:docMk/>
          <pc:sldMk cId="471764612" sldId="273"/>
        </pc:sldMkLst>
        <pc:spChg chg="mod">
          <ac:chgData name="Fabio Kraemer" userId="b457d681-bc3b-4003-9dd0-166436b91f87" providerId="ADAL" clId="{C218B2ED-137C-5548-8F78-D4102247E4B2}" dt="2019-01-06T09:20:49.803" v="527" actId="20577"/>
          <ac:spMkLst>
            <pc:docMk/>
            <pc:sldMk cId="471764612" sldId="273"/>
            <ac:spMk id="2" creationId="{F2C358CC-B444-B24C-AF7B-27B188D6C0E3}"/>
          </ac:spMkLst>
        </pc:spChg>
        <pc:spChg chg="mod">
          <ac:chgData name="Fabio Kraemer" userId="b457d681-bc3b-4003-9dd0-166436b91f87" providerId="ADAL" clId="{C218B2ED-137C-5548-8F78-D4102247E4B2}" dt="2019-01-06T09:46:10.580" v="2119" actId="20577"/>
          <ac:spMkLst>
            <pc:docMk/>
            <pc:sldMk cId="471764612" sldId="273"/>
            <ac:spMk id="3" creationId="{9A3EEEA0-182D-2448-B54E-E55977B12457}"/>
          </ac:spMkLst>
        </pc:spChg>
      </pc:sldChg>
      <pc:sldChg chg="modSp new">
        <pc:chgData name="Fabio Kraemer" userId="b457d681-bc3b-4003-9dd0-166436b91f87" providerId="ADAL" clId="{C218B2ED-137C-5548-8F78-D4102247E4B2}" dt="2019-01-06T09:21:14.070" v="539" actId="20577"/>
        <pc:sldMkLst>
          <pc:docMk/>
          <pc:sldMk cId="2279268920" sldId="274"/>
        </pc:sldMkLst>
        <pc:spChg chg="mod">
          <ac:chgData name="Fabio Kraemer" userId="b457d681-bc3b-4003-9dd0-166436b91f87" providerId="ADAL" clId="{C218B2ED-137C-5548-8F78-D4102247E4B2}" dt="2019-01-06T09:21:14.070" v="539" actId="20577"/>
          <ac:spMkLst>
            <pc:docMk/>
            <pc:sldMk cId="2279268920" sldId="274"/>
            <ac:spMk id="2" creationId="{F147F50D-5359-1C49-81A3-758043D90ED1}"/>
          </ac:spMkLst>
        </pc:spChg>
      </pc:sldChg>
    </pc:docChg>
  </pc:docChgLst>
</pc:chgInfo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7D77B-383E-6C4A-AA5B-682BB56E4777}" type="datetimeFigureOut">
              <a:rPr lang="de-DE" smtClean="0"/>
              <a:t>06.01.2019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FDD689-6179-8940-889A-23188F4C5CE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240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08F2-8906-3644-ABF0-E976FD64DC01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9C981453-0448-8F4C-96D0-C0DF6EA7AF4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050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A5DF-DBBF-B44A-9D33-5FFBE0AC19C8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443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51DDA-E174-ED40-B43F-32BE95FE46A1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0651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BF544-531E-554F-8A8E-9248103FEDE5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91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94529-7767-D447-92C9-BB631B9E917E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3086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F37AF-B9B3-894B-A54F-344909EF6BD1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0458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D6F8C-5E55-8143-82E2-35B953DF8ADA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441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E807-4E87-8C48-BCE5-E1BB211ADE45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28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Clr>
                <a:schemeClr val="accent1">
                  <a:lumMod val="50000"/>
                </a:schemeClr>
              </a:buClr>
              <a:defRPr sz="2000"/>
            </a:lvl1pPr>
            <a:lvl2pPr>
              <a:buClr>
                <a:schemeClr val="accent1">
                  <a:lumMod val="50000"/>
                </a:schemeClr>
              </a:buClr>
              <a:defRPr sz="2000"/>
            </a:lvl2pPr>
            <a:lvl3pPr marL="914400" indent="0">
              <a:buClr>
                <a:schemeClr val="accent1">
                  <a:lumMod val="50000"/>
                </a:schemeClr>
              </a:buClr>
              <a:buNone/>
              <a:defRPr/>
            </a:lvl3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1"/>
            <a:r>
              <a:rPr lang="de-DE" dirty="0"/>
              <a:t>Vierte Ebene
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3F195-1B96-F449-A741-532113EA4FE8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9C981453-0448-8F4C-96D0-C0DF6EA7AF4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5666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CCFFA-5072-0140-A268-3587E173DA01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08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D7752-CC40-A748-BBEC-E9985C28819F}" type="datetime1">
              <a:rPr lang="de-DE" smtClean="0"/>
              <a:t>06.01.2019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668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ACFA-D38C-8446-A632-5F43085360E4}" type="datetime1">
              <a:rPr lang="de-DE" smtClean="0"/>
              <a:t>06.01.2019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01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7E64-24DA-7842-A811-16E7A97DBD33}" type="datetime1">
              <a:rPr lang="de-DE" smtClean="0"/>
              <a:t>06.01.2019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08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60A87-A035-0149-BB3F-A1FC8B22D71A}" type="datetime1">
              <a:rPr lang="de-DE" smtClean="0"/>
              <a:t>06.01.2019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241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52F50-7354-124A-85F7-655D0A04329E}" type="datetime1">
              <a:rPr lang="de-DE" smtClean="0"/>
              <a:t>06.01.2019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50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966B-9D64-F849-A79D-F982D5CFEA82}" type="datetime1">
              <a:rPr lang="de-DE" smtClean="0"/>
              <a:t>06.01.2019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1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44350-E652-8845-9940-45AD9E97C5C5}" type="datetime1">
              <a:rPr lang="de-DE" smtClean="0"/>
              <a:t>06.01.2019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981453-0448-8F4C-96D0-C0DF6EA7AF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74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8C8B479-D539-1942-BB55-352F76C106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de-DE" sz="4800" dirty="0"/>
              <a:t>﻿Clientseitige Webframeworks wie</a:t>
            </a:r>
            <a:br>
              <a:rPr lang="de-DE" sz="4800" dirty="0"/>
            </a:br>
            <a:r>
              <a:rPr lang="de-DE" sz="4800" dirty="0"/>
              <a:t>Angular, </a:t>
            </a:r>
            <a:r>
              <a:rPr lang="de-DE" sz="4800" dirty="0" err="1"/>
              <a:t>ReactJS</a:t>
            </a:r>
            <a:r>
              <a:rPr lang="de-DE" sz="4800" dirty="0"/>
              <a:t> und OpenUI5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A145B726-5F11-D041-A248-C5611F71ED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Fabio Krämer, Sebastian Greulich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234A242D-B958-C942-9E80-32618D29E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84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JSX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Spracherweiterung von JavaScript</a:t>
            </a:r>
          </a:p>
          <a:p>
            <a:r>
              <a:rPr lang="de-DE" dirty="0" smtClean="0"/>
              <a:t>Entwickelt von Facebook</a:t>
            </a:r>
          </a:p>
          <a:p>
            <a:r>
              <a:rPr lang="de-DE" dirty="0" smtClean="0"/>
              <a:t>HTML ähnliche Syntax  </a:t>
            </a:r>
          </a:p>
          <a:p>
            <a:r>
              <a:rPr lang="de-DE" dirty="0" smtClean="0"/>
              <a:t>Wird durch Compiler in JavaScript übersetzt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5381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Angular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365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7E25A54-74D1-0545-B7A0-9BB1607DC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Allgemein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451180E5-5171-CF47-9D5C-1D3A24111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Von Google verwaltetes Open Source Framework</a:t>
            </a:r>
          </a:p>
          <a:p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TypeScript</a:t>
            </a:r>
            <a:r>
              <a:rPr lang="de-DE" dirty="0"/>
              <a:t> geschrieben </a:t>
            </a:r>
          </a:p>
          <a:p>
            <a:r>
              <a:rPr lang="de-DE" dirty="0"/>
              <a:t>Verwendung mit </a:t>
            </a:r>
            <a:r>
              <a:rPr lang="de-DE" dirty="0" err="1"/>
              <a:t>TypeScript</a:t>
            </a:r>
            <a:r>
              <a:rPr lang="de-DE" dirty="0"/>
              <a:t>, JavaScript oder </a:t>
            </a:r>
            <a:r>
              <a:rPr lang="de-DE" dirty="0" err="1"/>
              <a:t>Dart</a:t>
            </a:r>
            <a:endParaRPr lang="de-DE" dirty="0"/>
          </a:p>
          <a:p>
            <a:r>
              <a:rPr lang="de-DE" dirty="0"/>
              <a:t>Architektur : MV*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5F63F9BD-10C8-CC4D-8193-72FF9D16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507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8CC00E9-AAB9-DB4C-A303-D852E74C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Entwicklung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8AAEF6F5-9123-9443-9065-F8B892554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NodeJS</a:t>
            </a:r>
            <a:r>
              <a:rPr lang="de-DE" dirty="0"/>
              <a:t> mit </a:t>
            </a:r>
            <a:r>
              <a:rPr lang="de-DE" dirty="0" err="1" smtClean="0"/>
              <a:t>npm</a:t>
            </a:r>
            <a:endParaRPr lang="de-DE" dirty="0" smtClean="0"/>
          </a:p>
          <a:p>
            <a:r>
              <a:rPr lang="de-DE" dirty="0" smtClean="0"/>
              <a:t>Angular Bibliothek</a:t>
            </a:r>
            <a:endParaRPr lang="de-DE" dirty="0" smtClean="0"/>
          </a:p>
          <a:p>
            <a:r>
              <a:rPr lang="de-DE" dirty="0" err="1" smtClean="0"/>
              <a:t>AngularCli</a:t>
            </a:r>
            <a:r>
              <a:rPr lang="de-DE" dirty="0" smtClean="0"/>
              <a:t> </a:t>
            </a:r>
          </a:p>
          <a:p>
            <a:r>
              <a:rPr lang="de-DE" dirty="0" smtClean="0"/>
              <a:t>Entwicklungsumgebung</a:t>
            </a:r>
            <a:r>
              <a:rPr lang="de-DE" dirty="0"/>
              <a:t>, die </a:t>
            </a:r>
            <a:r>
              <a:rPr lang="de-DE" dirty="0" err="1"/>
              <a:t>TypeScript</a:t>
            </a:r>
            <a:r>
              <a:rPr lang="de-DE" dirty="0"/>
              <a:t> unterstützt (Bspw. Visual Studio Code) </a:t>
            </a:r>
            <a:endParaRPr lang="de-DE" dirty="0" smtClean="0"/>
          </a:p>
          <a:p>
            <a:r>
              <a:rPr lang="de-DE" dirty="0"/>
              <a:t>Optional: Übersetzer für </a:t>
            </a:r>
            <a:r>
              <a:rPr lang="de-DE" dirty="0" err="1"/>
              <a:t>TypeScript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D9E7F02D-BAD0-1443-8C54-935FF0DAB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353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40E9EC0-648C-D44B-B732-B7A9DB9E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Module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145782F2-CFA6-E84A-8C5F-DCCDFBACE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2160590"/>
            <a:ext cx="6347714" cy="3880773"/>
          </a:xfrm>
        </p:spPr>
        <p:txBody>
          <a:bodyPr/>
          <a:lstStyle/>
          <a:p>
            <a:r>
              <a:rPr lang="de-DE" dirty="0" smtClean="0"/>
              <a:t>Fasst </a:t>
            </a:r>
            <a:r>
              <a:rPr lang="de-DE" dirty="0"/>
              <a:t>zusammengehörige Codeeinheiten ( Komponenten, Services, Pipes,…) </a:t>
            </a:r>
            <a:r>
              <a:rPr lang="de-DE" dirty="0" smtClean="0"/>
              <a:t>zusammen</a:t>
            </a:r>
          </a:p>
          <a:p>
            <a:r>
              <a:rPr lang="de-DE" dirty="0" smtClean="0"/>
              <a:t>Arten</a:t>
            </a:r>
            <a:r>
              <a:rPr lang="de-DE" dirty="0"/>
              <a:t>: Root, Feature, </a:t>
            </a:r>
            <a:r>
              <a:rPr lang="de-DE" dirty="0" err="1" smtClean="0"/>
              <a:t>Shared</a:t>
            </a:r>
            <a:r>
              <a:rPr lang="de-DE" dirty="0" smtClean="0"/>
              <a:t> Module</a:t>
            </a:r>
          </a:p>
          <a:p>
            <a:endParaRPr lang="de-DE" dirty="0" smtClean="0"/>
          </a:p>
          <a:p>
            <a:r>
              <a:rPr lang="de-DE" dirty="0"/>
              <a:t>JavaScript </a:t>
            </a:r>
            <a:r>
              <a:rPr lang="de-DE" dirty="0" smtClean="0"/>
              <a:t>Klasse</a:t>
            </a:r>
            <a:endParaRPr lang="de-DE" dirty="0"/>
          </a:p>
          <a:p>
            <a:r>
              <a:rPr lang="de-DE" dirty="0" err="1"/>
              <a:t>Dekorator</a:t>
            </a:r>
            <a:r>
              <a:rPr lang="de-DE" dirty="0"/>
              <a:t>: @</a:t>
            </a:r>
            <a:r>
              <a:rPr lang="de-DE" dirty="0" err="1"/>
              <a:t>NgModule</a:t>
            </a:r>
            <a:r>
              <a:rPr lang="de-DE" dirty="0"/>
              <a:t> </a:t>
            </a:r>
          </a:p>
          <a:p>
            <a:r>
              <a:rPr lang="de-DE" dirty="0"/>
              <a:t>Eigenschaften : Import von weiteren Modulen, Deklaration der Bestandteile, Bootstrap 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B0B7E811-FEEB-E24D-8894-DF119E2AC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6618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E44D2FA-3705-1C4E-A8BB-042AF1ECB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3918F92-717C-4842-BDB1-60CB63F59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Stellen Daten und Logik zur Anzeige </a:t>
            </a:r>
            <a:r>
              <a:rPr lang="de-DE" dirty="0" smtClean="0"/>
              <a:t>bereit</a:t>
            </a:r>
          </a:p>
          <a:p>
            <a:r>
              <a:rPr lang="de-DE" dirty="0"/>
              <a:t>Klasse mit Methoden und Variablen </a:t>
            </a:r>
          </a:p>
          <a:p>
            <a:endParaRPr lang="de-DE" dirty="0" smtClean="0"/>
          </a:p>
          <a:p>
            <a:r>
              <a:rPr lang="de-DE" dirty="0"/>
              <a:t>JavaScript </a:t>
            </a:r>
            <a:r>
              <a:rPr lang="de-DE" dirty="0" smtClean="0"/>
              <a:t>Klasse</a:t>
            </a:r>
            <a:endParaRPr lang="de-DE" dirty="0"/>
          </a:p>
          <a:p>
            <a:r>
              <a:rPr lang="de-DE" dirty="0" err="1"/>
              <a:t>Dekorator</a:t>
            </a:r>
            <a:r>
              <a:rPr lang="de-DE" dirty="0"/>
              <a:t> : @</a:t>
            </a:r>
            <a:r>
              <a:rPr lang="de-DE" dirty="0" err="1"/>
              <a:t>Component</a:t>
            </a:r>
            <a:r>
              <a:rPr lang="de-DE" dirty="0"/>
              <a:t> </a:t>
            </a:r>
          </a:p>
          <a:p>
            <a:r>
              <a:rPr lang="de-DE" dirty="0"/>
              <a:t>Eigenschaften : Style, Template, HTML </a:t>
            </a:r>
            <a:r>
              <a:rPr lang="de-DE" dirty="0" err="1" smtClean="0"/>
              <a:t>Identifikator</a:t>
            </a:r>
            <a:endParaRPr lang="de-DE" dirty="0" smtClean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B3EC55B-F9B4-FD4F-A3E6-6C3700D8D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1527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2C358CC-B444-B24C-AF7B-27B188D6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Templates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A3EEEA0-182D-2448-B54E-E55977B12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2160590"/>
            <a:ext cx="6347714" cy="3880773"/>
          </a:xfrm>
        </p:spPr>
        <p:txBody>
          <a:bodyPr/>
          <a:lstStyle/>
          <a:p>
            <a:r>
              <a:rPr lang="de-DE" dirty="0"/>
              <a:t>Darstellung der Komponenten</a:t>
            </a:r>
          </a:p>
          <a:p>
            <a:r>
              <a:rPr lang="de-DE" dirty="0" smtClean="0"/>
              <a:t>HTML erweitert </a:t>
            </a:r>
            <a:r>
              <a:rPr lang="de-DE" dirty="0"/>
              <a:t>um Angular spezifische Konzepte </a:t>
            </a:r>
          </a:p>
          <a:p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Direktiven </a:t>
            </a:r>
            <a:r>
              <a:rPr lang="de-DE" dirty="0" smtClean="0"/>
              <a:t>fügen </a:t>
            </a:r>
            <a:r>
              <a:rPr lang="de-DE" dirty="0"/>
              <a:t>zusätzliches Verhalten hinzu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Datenbindungsausdrücke tauschen Daten mit der Komponenten </a:t>
            </a:r>
            <a:r>
              <a:rPr lang="de-DE" dirty="0" smtClean="0"/>
              <a:t>aus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Pipes formatieren, sortieren und filtern Daten</a:t>
            </a:r>
            <a:endParaRPr lang="de-DE" dirty="0" smtClean="0"/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03328A1-22C2-BE47-8203-3C8A257D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1764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147F50D-5359-1C49-81A3-758043D90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Services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65510AA-E924-CD4A-83CD-875A39F7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Stellen wiederverwendbare Routinen oder Daten zur Verfügung</a:t>
            </a:r>
          </a:p>
          <a:p>
            <a:endParaRPr lang="de-DE" dirty="0" smtClean="0"/>
          </a:p>
          <a:p>
            <a:r>
              <a:rPr lang="de-DE" dirty="0" smtClean="0"/>
              <a:t>Vorgehensweise: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Registrierung in einem Modul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Komponente importiert Service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Injizieren des Services zur Laufzeit (</a:t>
            </a:r>
            <a:r>
              <a:rPr lang="de-DE" dirty="0" err="1" smtClean="0"/>
              <a:t>Dependency</a:t>
            </a:r>
            <a:r>
              <a:rPr lang="de-DE" dirty="0" smtClean="0"/>
              <a:t> </a:t>
            </a:r>
            <a:r>
              <a:rPr lang="de-DE" dirty="0" err="1" smtClean="0"/>
              <a:t>Injection</a:t>
            </a:r>
            <a:r>
              <a:rPr lang="de-DE" dirty="0" smtClean="0"/>
              <a:t>)  </a:t>
            </a:r>
          </a:p>
          <a:p>
            <a:pPr marL="457200" indent="-457200">
              <a:buFont typeface="+mj-lt"/>
              <a:buAutoNum type="arabicPeriod"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2C9333E9-8840-624D-A0A4-8B733888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9268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Praxisbeispiel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1054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ReactJS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3525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F1380ED-917E-BC45-845D-882503EB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F4390168-1B82-0944-AE66-9AD15AA41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Grundlagen</a:t>
            </a:r>
          </a:p>
          <a:p>
            <a:r>
              <a:rPr lang="de-DE" dirty="0"/>
              <a:t>Angular</a:t>
            </a:r>
          </a:p>
          <a:p>
            <a:r>
              <a:rPr lang="de-DE" dirty="0" err="1"/>
              <a:t>ReactJS</a:t>
            </a:r>
            <a:endParaRPr lang="de-DE" dirty="0"/>
          </a:p>
          <a:p>
            <a:r>
              <a:rPr lang="de-DE" dirty="0"/>
              <a:t>OpenUI5</a:t>
            </a:r>
          </a:p>
          <a:p>
            <a:r>
              <a:rPr lang="de-DE" dirty="0"/>
              <a:t>Unsere Empfehlung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BDD9A21C-474F-784D-B1AD-EC2A51EB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639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Allgemein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Von Facebook entwickeltes und verwaltetes Open Source Framework</a:t>
            </a:r>
          </a:p>
          <a:p>
            <a:r>
              <a:rPr lang="de-DE" dirty="0" smtClean="0"/>
              <a:t>Entwickelt für große Benutzeroberflächen mit Daten, die sich ständig verändern</a:t>
            </a:r>
          </a:p>
          <a:p>
            <a:r>
              <a:rPr lang="de-DE" dirty="0" smtClean="0"/>
              <a:t>Reines View-Framework</a:t>
            </a:r>
          </a:p>
          <a:p>
            <a:endParaRPr lang="de-DE" dirty="0"/>
          </a:p>
          <a:p>
            <a:r>
              <a:rPr lang="de-DE" dirty="0" smtClean="0"/>
              <a:t>In JavaScript geschrieben </a:t>
            </a:r>
          </a:p>
          <a:p>
            <a:r>
              <a:rPr lang="de-DE" dirty="0" smtClean="0"/>
              <a:t>Verwendung mit JavaScript oder in JavaScript übersetzbare Sprache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0485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Entwicklung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NodeJS</a:t>
            </a:r>
            <a:r>
              <a:rPr lang="de-DE" dirty="0" smtClean="0"/>
              <a:t> mit </a:t>
            </a:r>
            <a:r>
              <a:rPr lang="de-DE" dirty="0" err="1" smtClean="0"/>
              <a:t>npm</a:t>
            </a:r>
            <a:endParaRPr lang="de-DE" dirty="0" smtClean="0"/>
          </a:p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smtClean="0"/>
              <a:t>Bibliothek</a:t>
            </a:r>
          </a:p>
          <a:p>
            <a:r>
              <a:rPr lang="de-DE" dirty="0"/>
              <a:t>Entwicklungsumgebung, die </a:t>
            </a:r>
            <a:r>
              <a:rPr lang="de-DE" dirty="0" err="1"/>
              <a:t>TypeScript</a:t>
            </a:r>
            <a:r>
              <a:rPr lang="de-DE" dirty="0"/>
              <a:t> unterstützt (Bspw. Visual Studio Code) </a:t>
            </a:r>
          </a:p>
          <a:p>
            <a:r>
              <a:rPr lang="de-DE" dirty="0" smtClean="0"/>
              <a:t>Optional: Übersetzer für JSX und </a:t>
            </a:r>
            <a:r>
              <a:rPr lang="de-DE" dirty="0" err="1" smtClean="0"/>
              <a:t>TypeScript</a:t>
            </a:r>
            <a:r>
              <a:rPr lang="de-DE" dirty="0" smtClean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8984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Einbinden von </a:t>
            </a:r>
            <a:r>
              <a:rPr lang="de-DE" dirty="0" err="1" smtClean="0"/>
              <a:t>React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Rendern wird durch Aufruf von „</a:t>
            </a:r>
            <a:r>
              <a:rPr lang="de-DE" dirty="0" err="1" smtClean="0"/>
              <a:t>ReactDom.render</a:t>
            </a:r>
            <a:r>
              <a:rPr lang="de-DE" dirty="0" smtClean="0"/>
              <a:t>(</a:t>
            </a:r>
            <a:r>
              <a:rPr lang="de-DE" i="1" dirty="0" smtClean="0"/>
              <a:t>Element, Wurzelelement</a:t>
            </a:r>
            <a:r>
              <a:rPr lang="de-DE" dirty="0" smtClean="0"/>
              <a:t>)“ veranlasst</a:t>
            </a:r>
          </a:p>
          <a:p>
            <a:endParaRPr lang="de-DE" dirty="0"/>
          </a:p>
          <a:p>
            <a:r>
              <a:rPr lang="de-DE" dirty="0" err="1"/>
              <a:t>React</a:t>
            </a:r>
            <a:r>
              <a:rPr lang="de-DE" dirty="0"/>
              <a:t> Element repräsentiert das UI </a:t>
            </a:r>
            <a:endParaRPr lang="de-DE" dirty="0" smtClean="0"/>
          </a:p>
          <a:p>
            <a:r>
              <a:rPr lang="de-DE" dirty="0"/>
              <a:t>UI wird unter Wurzelelement gerendert</a:t>
            </a:r>
          </a:p>
          <a:p>
            <a:pPr marL="0" indent="0">
              <a:buNone/>
            </a:pPr>
            <a:endParaRPr lang="de-DE" dirty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8371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Enthalten Logik und Anzeige</a:t>
            </a:r>
          </a:p>
          <a:p>
            <a:r>
              <a:rPr lang="de-DE" dirty="0" smtClean="0"/>
              <a:t>Stellen ein </a:t>
            </a:r>
            <a:r>
              <a:rPr lang="de-DE" dirty="0" err="1" smtClean="0"/>
              <a:t>React</a:t>
            </a:r>
            <a:r>
              <a:rPr lang="de-DE" dirty="0" smtClean="0"/>
              <a:t> Element zur Verfügung</a:t>
            </a:r>
          </a:p>
          <a:p>
            <a:r>
              <a:rPr lang="de-DE" dirty="0" smtClean="0"/>
              <a:t>Implementierung:</a:t>
            </a:r>
            <a:endParaRPr lang="de-DE" dirty="0"/>
          </a:p>
          <a:p>
            <a:pPr lvl="1"/>
            <a:r>
              <a:rPr lang="de-DE" dirty="0" smtClean="0"/>
              <a:t>Funktion: </a:t>
            </a:r>
            <a:r>
              <a:rPr lang="de-DE" dirty="0" err="1" smtClean="0"/>
              <a:t>React</a:t>
            </a:r>
            <a:r>
              <a:rPr lang="de-DE" dirty="0" smtClean="0"/>
              <a:t> Element als Rückgabewert</a:t>
            </a:r>
          </a:p>
          <a:p>
            <a:pPr lvl="1"/>
            <a:r>
              <a:rPr lang="de-DE" dirty="0" smtClean="0"/>
              <a:t>Klasse: erbt von </a:t>
            </a:r>
            <a:r>
              <a:rPr lang="de-DE" dirty="0" err="1" smtClean="0"/>
              <a:t>React.Component</a:t>
            </a:r>
            <a:r>
              <a:rPr lang="de-DE" dirty="0" smtClean="0"/>
              <a:t>, Implementierung der Methode „</a:t>
            </a:r>
            <a:r>
              <a:rPr lang="de-DE" dirty="0" err="1" smtClean="0"/>
              <a:t>render</a:t>
            </a:r>
            <a:r>
              <a:rPr lang="de-DE" dirty="0" smtClean="0"/>
              <a:t>()“</a:t>
            </a:r>
          </a:p>
          <a:p>
            <a:pPr lvl="1"/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77653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Properties und State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598" y="1581169"/>
            <a:ext cx="3075161" cy="3880773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Properties</a:t>
            </a:r>
          </a:p>
          <a:p>
            <a:r>
              <a:rPr lang="de-DE" dirty="0" smtClean="0"/>
              <a:t>Beeinflussung des Aussehens und Verhaltens von außen</a:t>
            </a:r>
          </a:p>
          <a:p>
            <a:r>
              <a:rPr lang="de-DE" dirty="0" smtClean="0"/>
              <a:t>Nicht von der Komponente veränderbar</a:t>
            </a:r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3985030" y="1581169"/>
            <a:ext cx="3075161" cy="4033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de-DE" dirty="0" smtClean="0"/>
              <a:t>State (nur in Klasse!)</a:t>
            </a:r>
          </a:p>
          <a:p>
            <a:r>
              <a:rPr lang="de-DE" dirty="0" smtClean="0"/>
              <a:t>Zustand</a:t>
            </a:r>
          </a:p>
          <a:p>
            <a:endParaRPr lang="de-DE" dirty="0" smtClean="0"/>
          </a:p>
          <a:p>
            <a:r>
              <a:rPr lang="de-DE" dirty="0" smtClean="0"/>
              <a:t>Nur von der Komponente veränderbar</a:t>
            </a:r>
          </a:p>
          <a:p>
            <a:r>
              <a:rPr lang="de-DE" dirty="0" smtClean="0"/>
              <a:t>veränderbar über: „</a:t>
            </a:r>
            <a:r>
              <a:rPr lang="de-DE" dirty="0" err="1" smtClean="0"/>
              <a:t>SetState</a:t>
            </a:r>
            <a:r>
              <a:rPr lang="de-DE" dirty="0" smtClean="0"/>
              <a:t>()“</a:t>
            </a:r>
          </a:p>
        </p:txBody>
      </p:sp>
    </p:spTree>
    <p:extLst>
      <p:ext uri="{BB962C8B-B14F-4D97-AF65-F5344CB8AC3E}">
        <p14:creationId xmlns:p14="http://schemas.microsoft.com/office/powerpoint/2010/main" val="4148020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Lebenszyklus einer Komponente</a:t>
            </a:r>
            <a:endParaRPr lang="de-DE" dirty="0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40" y="2250546"/>
            <a:ext cx="7884583" cy="2792233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4794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Rendern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 smtClean="0"/>
              <a:t>Erstellen einer virtuellen Repräsentation des DOM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Vergleich virtueller DOM vor und nach Änderung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Ermittlung der Unterschiede und Generierung von DOM-Operationen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Ausführen der Operationen auf nativen DOM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6998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Praxisbeispiel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29038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OpenUI5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3752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Vergleichende </a:t>
            </a:r>
            <a:br>
              <a:rPr lang="de-DE" dirty="0"/>
            </a:br>
            <a:r>
              <a:rPr lang="de-DE" dirty="0"/>
              <a:t>Betrachtung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787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Grundlagen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F88F0FD-5550-1F4B-BCE7-3E97507C4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1569CB3B-1191-5143-A306-030631483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246" y="1698137"/>
            <a:ext cx="2699783" cy="2502553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4173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ADA67F6-CF58-C342-8631-55A86E3DE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562985"/>
            <a:ext cx="6248402" cy="2804975"/>
          </a:xfrm>
        </p:spPr>
        <p:txBody>
          <a:bodyPr>
            <a:normAutofit fontScale="90000"/>
          </a:bodyPr>
          <a:lstStyle/>
          <a:p>
            <a:r>
              <a:rPr lang="de-DE" dirty="0"/>
              <a:t>Vielen Dank für Ihre Aufmerksamkeit, für Rückfragen stehen wir Ihnen nun gerne zur Verfügung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0C56A2B-85C3-614C-9ADB-0ECECF3B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750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FD66150-0000-944B-A94C-B7343284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Frameworks allgemein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1F16425-738F-0B47-96B1-5BAF0C76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Programmiergerüst im OO-Umfeld</a:t>
            </a:r>
          </a:p>
          <a:p>
            <a:r>
              <a:rPr lang="de-DE" dirty="0"/>
              <a:t>Sammlung von Methoden für bestimmte Funktionalitäten</a:t>
            </a:r>
          </a:p>
          <a:p>
            <a:r>
              <a:rPr lang="de-DE" dirty="0"/>
              <a:t>Bedient sich dem Grundkonzept der Informatik: Wiederverwendung</a:t>
            </a:r>
          </a:p>
          <a:p>
            <a:r>
              <a:rPr lang="de-DE" dirty="0"/>
              <a:t>Wird erweitert, bis es den Anforderungen entspricht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03E4D65-021A-A44C-A747-419CDD8A5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93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FD66150-0000-944B-A94C-B7343284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1F16425-738F-0B47-96B1-5BAF0C76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Teilmenge von Frameworks</a:t>
            </a:r>
          </a:p>
          <a:p>
            <a:r>
              <a:rPr lang="de-DE" dirty="0"/>
              <a:t>Auf die Entwicklung von dynamischen Webseiten oder Webanwendungen ausgelegt</a:t>
            </a:r>
          </a:p>
          <a:p>
            <a:r>
              <a:rPr lang="de-DE" dirty="0"/>
              <a:t>Gebräuchliche Funktionen</a:t>
            </a:r>
          </a:p>
          <a:p>
            <a:pPr lvl="1"/>
            <a:r>
              <a:rPr lang="de-DE" dirty="0"/>
              <a:t>Authentifizierung</a:t>
            </a:r>
          </a:p>
          <a:p>
            <a:pPr lvl="1"/>
            <a:r>
              <a:rPr lang="de-DE" dirty="0"/>
              <a:t>Sicherheitsfunktionen</a:t>
            </a:r>
          </a:p>
          <a:p>
            <a:pPr lvl="1"/>
            <a:r>
              <a:rPr lang="de-DE" dirty="0"/>
              <a:t>Grundlegende Webformulare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C546AE23-2F59-9047-A7AB-B5439D5C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2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55A81BD-A873-9A45-8E3A-B92B1B84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White-Box-Frameworks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5927A9B-A819-3A43-9446-D4A1413A6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Bietet eine Sammlung abstrakter Klassen an</a:t>
            </a:r>
          </a:p>
          <a:p>
            <a:r>
              <a:rPr lang="de-DE" dirty="0"/>
              <a:t>Nutzt Vererbung im OO-Umfeld</a:t>
            </a:r>
          </a:p>
          <a:p>
            <a:r>
              <a:rPr lang="de-DE" dirty="0"/>
              <a:t>Jede geerbte Methode kann überschrieben werden</a:t>
            </a:r>
          </a:p>
          <a:p>
            <a:r>
              <a:rPr lang="de-DE" dirty="0"/>
              <a:t>Entwickler muss den Komponentenzusammenhang exakt wissen</a:t>
            </a:r>
          </a:p>
          <a:p>
            <a:r>
              <a:rPr lang="de-DE" dirty="0"/>
              <a:t>Beispiel: MVC-Framework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99193D0A-1FAC-6648-9A32-23827582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9608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55A81BD-A873-9A45-8E3A-B92B1B84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Black-Box-Frameworks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5927A9B-A819-3A43-9446-D4A1413A6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059CC55E-D483-6B40-8A5E-BD7E4118A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31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F1E411C-8A1A-464D-85AD-D4B531A3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Webarchitekturen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5CEEF240-9B5A-0F4E-B6DC-9231CB033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8A639825-B3CA-BF4F-A8A0-C0C77E9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03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Standard, Obermenge und Erweiterung von Java Script </a:t>
            </a:r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466" y="2160588"/>
            <a:ext cx="4432680" cy="3881437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1453-0448-8F4C-96D0-C0DF6EA7AF4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2575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{6B8C7B9B-5A62-8E43-9A46-3A9364890DFF}tf10001060</Template>
  <TotalTime>0</TotalTime>
  <Words>505</Words>
  <Application>Microsoft Office PowerPoint</Application>
  <PresentationFormat>Bildschirmpräsentation (4:3)</PresentationFormat>
  <Paragraphs>161</Paragraphs>
  <Slides>30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1" baseType="lpstr">
      <vt:lpstr>Facette</vt:lpstr>
      <vt:lpstr>﻿Clientseitige Webframeworks wie Angular, ReactJS und OpenUI5</vt:lpstr>
      <vt:lpstr>Gliederung</vt:lpstr>
      <vt:lpstr>Grundlagen</vt:lpstr>
      <vt:lpstr>Frameworks allgemein</vt:lpstr>
      <vt:lpstr>Webframeworks</vt:lpstr>
      <vt:lpstr>White-Box-Frameworks</vt:lpstr>
      <vt:lpstr>Black-Box-Frameworks</vt:lpstr>
      <vt:lpstr>Webarchitekturen</vt:lpstr>
      <vt:lpstr>Standard, Obermenge und Erweiterung von Java Script </vt:lpstr>
      <vt:lpstr>JSX</vt:lpstr>
      <vt:lpstr>Angular</vt:lpstr>
      <vt:lpstr>Allgemein </vt:lpstr>
      <vt:lpstr>Entwicklung </vt:lpstr>
      <vt:lpstr>Module </vt:lpstr>
      <vt:lpstr>Komponenten </vt:lpstr>
      <vt:lpstr>Templates</vt:lpstr>
      <vt:lpstr>Services</vt:lpstr>
      <vt:lpstr>Praxisbeispiel</vt:lpstr>
      <vt:lpstr>ReactJS</vt:lpstr>
      <vt:lpstr>Allgemein</vt:lpstr>
      <vt:lpstr>Entwicklung</vt:lpstr>
      <vt:lpstr>Einbinden von React</vt:lpstr>
      <vt:lpstr>Komponenten</vt:lpstr>
      <vt:lpstr>Properties und State</vt:lpstr>
      <vt:lpstr>Lebenszyklus einer Komponente</vt:lpstr>
      <vt:lpstr>Das Rendern</vt:lpstr>
      <vt:lpstr>Praxisbeispiel</vt:lpstr>
      <vt:lpstr>OpenUI5</vt:lpstr>
      <vt:lpstr>Vergleichende  Betrachtung</vt:lpstr>
      <vt:lpstr>Vielen Dank für Ihre Aufmerksamkeit, für Rückfragen stehen wir Ihnen nun gerne zur Verfügung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Clientseitige Webframeworks wie Angular, ReactJS und OpenUI5</dc:title>
  <dc:creator>Sebastian Greulich</dc:creator>
  <cp:lastModifiedBy>Fabio Kraemer</cp:lastModifiedBy>
  <cp:revision>30</cp:revision>
  <dcterms:created xsi:type="dcterms:W3CDTF">2019-01-01T16:50:35Z</dcterms:created>
  <dcterms:modified xsi:type="dcterms:W3CDTF">2019-01-06T11:28:15Z</dcterms:modified>
</cp:coreProperties>
</file>

<file path=docProps/thumbnail.jpeg>
</file>